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73" r:id="rId3"/>
    <p:sldId id="286" r:id="rId4"/>
    <p:sldId id="287" r:id="rId5"/>
    <p:sldId id="288" r:id="rId6"/>
    <p:sldId id="280" r:id="rId7"/>
    <p:sldId id="257" r:id="rId8"/>
    <p:sldId id="268" r:id="rId9"/>
    <p:sldId id="261" r:id="rId10"/>
    <p:sldId id="277" r:id="rId11"/>
    <p:sldId id="260" r:id="rId12"/>
    <p:sldId id="267" r:id="rId13"/>
    <p:sldId id="266" r:id="rId14"/>
    <p:sldId id="265" r:id="rId15"/>
    <p:sldId id="264" r:id="rId16"/>
    <p:sldId id="263" r:id="rId17"/>
    <p:sldId id="259" r:id="rId18"/>
    <p:sldId id="271" r:id="rId19"/>
    <p:sldId id="270" r:id="rId20"/>
    <p:sldId id="258" r:id="rId21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5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11/13/2018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10" Type="http://schemas.openxmlformats.org/officeDocument/2006/relationships/image" Target="../media/image2.pn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.emf"/><Relationship Id="rId5" Type="http://schemas.openxmlformats.org/officeDocument/2006/relationships/package" Target="../embeddings/_________Microsoft_Word1.docx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fipi.ru/" TargetMode="External"/><Relationship Id="rId2" Type="http://schemas.openxmlformats.org/officeDocument/2006/relationships/hyperlink" Target="http://ege.edu.ru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5400" b="1" i="1" dirty="0" smtClean="0">
                <a:solidFill>
                  <a:srgbClr val="FF0000"/>
                </a:solidFill>
              </a:rPr>
              <a:t>Итоговое сочинение</a:t>
            </a:r>
            <a:br>
              <a:rPr lang="ru-RU" sz="5400" b="1" i="1" dirty="0" smtClean="0">
                <a:solidFill>
                  <a:srgbClr val="FF0000"/>
                </a:solidFill>
              </a:rPr>
            </a:br>
            <a:r>
              <a:rPr lang="ru-RU" sz="5400" b="1" i="1" dirty="0" smtClean="0">
                <a:solidFill>
                  <a:srgbClr val="FF0000"/>
                </a:solidFill>
              </a:rPr>
              <a:t>(2018-2019 учебный год)</a:t>
            </a:r>
            <a:endParaRPr lang="ru-RU" sz="5400" b="1" i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l"/>
            <a:endParaRPr lang="ru-RU" sz="2400" dirty="0" smtClean="0"/>
          </a:p>
          <a:p>
            <a:pPr algn="l"/>
            <a:endParaRPr lang="ru-RU" sz="2400" dirty="0"/>
          </a:p>
        </p:txBody>
      </p:sp>
      <p:pic>
        <p:nvPicPr>
          <p:cNvPr id="2052" name="Picture 4" descr="http://buzuluk-school3.ucoz.ru/2016-2/image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550880"/>
            <a:ext cx="3003245" cy="3006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Z:\ГИА\ГИА 2019\Итоговое сочинение 2018-19\Итоговое сочинение (изложение) _ Официальный информационный портал единого государственного экзамена (ЕГЭ 2017)_files\2019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52400"/>
            <a:ext cx="1543265" cy="9050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92627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36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7030A0"/>
                </a:solidFill>
              </a:rPr>
              <a:t>            Министр </a:t>
            </a:r>
            <a:r>
              <a:rPr lang="ru-RU" dirty="0">
                <a:solidFill>
                  <a:srgbClr val="7030A0"/>
                </a:solidFill>
              </a:rPr>
              <a:t>просвещения РФ </a:t>
            </a:r>
            <a:r>
              <a:rPr lang="ru-RU" dirty="0" smtClean="0">
                <a:solidFill>
                  <a:srgbClr val="7030A0"/>
                </a:solidFill>
              </a:rPr>
              <a:t/>
            </a:r>
            <a:br>
              <a:rPr lang="ru-RU" dirty="0" smtClean="0">
                <a:solidFill>
                  <a:srgbClr val="7030A0"/>
                </a:solidFill>
              </a:rPr>
            </a:br>
            <a:r>
              <a:rPr lang="ru-RU" dirty="0" smtClean="0">
                <a:solidFill>
                  <a:srgbClr val="7030A0"/>
                </a:solidFill>
              </a:rPr>
              <a:t>О.Ю</a:t>
            </a:r>
            <a:r>
              <a:rPr lang="ru-RU" dirty="0">
                <a:solidFill>
                  <a:srgbClr val="7030A0"/>
                </a:solidFill>
              </a:rPr>
              <a:t>. Васильева объявила</a:t>
            </a:r>
            <a:r>
              <a:rPr lang="ru-RU" dirty="0"/>
              <a:t> </a:t>
            </a:r>
            <a:r>
              <a:rPr lang="ru-RU" b="1" dirty="0">
                <a:solidFill>
                  <a:srgbClr val="FF0000"/>
                </a:solidFill>
              </a:rPr>
              <a:t>пять направлений тем итогового сочинения на 2018/19 учебный год</a:t>
            </a:r>
            <a:endParaRPr lang="ru-RU" dirty="0">
              <a:solidFill>
                <a:srgbClr val="FF0000"/>
              </a:solidFill>
            </a:endParaRPr>
          </a:p>
          <a:p>
            <a:r>
              <a:rPr lang="ru-RU" b="1" dirty="0">
                <a:solidFill>
                  <a:srgbClr val="7030A0"/>
                </a:solidFill>
              </a:rPr>
              <a:t>Отцы и дети</a:t>
            </a:r>
            <a:endParaRPr lang="ru-RU" dirty="0">
              <a:solidFill>
                <a:srgbClr val="7030A0"/>
              </a:solidFill>
            </a:endParaRPr>
          </a:p>
          <a:p>
            <a:r>
              <a:rPr lang="ru-RU" b="1" dirty="0">
                <a:solidFill>
                  <a:srgbClr val="7030A0"/>
                </a:solidFill>
              </a:rPr>
              <a:t>Мечта и реальность</a:t>
            </a:r>
            <a:endParaRPr lang="ru-RU" dirty="0">
              <a:solidFill>
                <a:srgbClr val="7030A0"/>
              </a:solidFill>
            </a:endParaRPr>
          </a:p>
          <a:p>
            <a:r>
              <a:rPr lang="ru-RU" b="1" dirty="0">
                <a:solidFill>
                  <a:srgbClr val="7030A0"/>
                </a:solidFill>
              </a:rPr>
              <a:t>Месть и великодушие</a:t>
            </a:r>
            <a:endParaRPr lang="ru-RU" dirty="0">
              <a:solidFill>
                <a:srgbClr val="7030A0"/>
              </a:solidFill>
            </a:endParaRPr>
          </a:p>
          <a:p>
            <a:r>
              <a:rPr lang="ru-RU" b="1" dirty="0">
                <a:solidFill>
                  <a:srgbClr val="7030A0"/>
                </a:solidFill>
              </a:rPr>
              <a:t>Искусство и ремесло</a:t>
            </a:r>
            <a:endParaRPr lang="ru-RU" dirty="0">
              <a:solidFill>
                <a:srgbClr val="7030A0"/>
              </a:solidFill>
            </a:endParaRPr>
          </a:p>
          <a:p>
            <a:r>
              <a:rPr lang="ru-RU" b="1" dirty="0">
                <a:solidFill>
                  <a:srgbClr val="7030A0"/>
                </a:solidFill>
              </a:rPr>
              <a:t>Доброта и жестокость</a:t>
            </a:r>
            <a:endParaRPr lang="ru-RU" dirty="0">
              <a:solidFill>
                <a:srgbClr val="7030A0"/>
              </a:solidFill>
            </a:endParaRPr>
          </a:p>
          <a:p>
            <a:endParaRPr lang="ru-RU" dirty="0"/>
          </a:p>
        </p:txBody>
      </p:sp>
      <p:pic>
        <p:nvPicPr>
          <p:cNvPr id="4" name="Picture 2" descr="http://gi-wom.ru/wp-content/uploads/2017/12/6924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924944"/>
            <a:ext cx="3384376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Z:\ГИА\ГИА 2019\Итоговое сочинение 2018-19\Итоговое сочинение (изложение) _ Официальный информационный портал единого государственного экзамена (ЕГЭ 2017)_files\2019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543265" cy="9050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13791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cap="all" dirty="0" smtClean="0"/>
              <a:t/>
            </a:r>
            <a:br>
              <a:rPr lang="ru-RU" b="1" cap="all" dirty="0" smtClean="0"/>
            </a:br>
            <a:r>
              <a:rPr lang="ru-RU" b="1" cap="all" dirty="0" smtClean="0"/>
              <a:t/>
            </a:r>
            <a:br>
              <a:rPr lang="ru-RU" b="1" cap="all" dirty="0" smtClean="0"/>
            </a:br>
            <a:r>
              <a:rPr lang="ru-RU" b="1" cap="all" dirty="0" smtClean="0"/>
              <a:t/>
            </a:r>
            <a:br>
              <a:rPr lang="ru-RU" b="1" cap="all" dirty="0" smtClean="0"/>
            </a:br>
            <a:r>
              <a:rPr lang="ru-RU" b="1" cap="all" dirty="0" smtClean="0"/>
              <a:t/>
            </a:r>
            <a:br>
              <a:rPr lang="ru-RU" b="1" cap="all" dirty="0" smtClean="0"/>
            </a:br>
            <a:r>
              <a:rPr lang="ru-RU" b="1" cap="all" dirty="0" smtClean="0"/>
              <a:t/>
            </a:r>
            <a:br>
              <a:rPr lang="ru-RU" b="1" cap="all" dirty="0" smtClean="0"/>
            </a:br>
            <a:r>
              <a:rPr lang="ru-RU" b="1" cap="all" dirty="0" smtClean="0"/>
              <a:t/>
            </a:r>
            <a:br>
              <a:rPr lang="ru-RU" b="1" cap="all" dirty="0" smtClean="0"/>
            </a:br>
            <a:r>
              <a:rPr lang="ru-RU" b="1" cap="all" dirty="0" smtClean="0"/>
              <a:t/>
            </a:r>
            <a:br>
              <a:rPr lang="ru-RU" b="1" cap="all" dirty="0" smtClean="0"/>
            </a:br>
            <a:r>
              <a:rPr lang="ru-RU" b="1" u="sng" cap="all" dirty="0" smtClean="0">
                <a:solidFill>
                  <a:srgbClr val="FF0000"/>
                </a:solidFill>
              </a:rPr>
              <a:t>ИТОГОВОЕ   СОЧИНЕНИЕ (ИЗЛОЖЕНИЕ)</a:t>
            </a:r>
            <a:r>
              <a:rPr lang="ru-RU" b="1" cap="all" dirty="0" smtClean="0">
                <a:solidFill>
                  <a:srgbClr val="FF0000"/>
                </a:solidFill>
              </a:rPr>
              <a:t/>
            </a:r>
            <a:br>
              <a:rPr lang="ru-RU" b="1" cap="all" dirty="0" smtClean="0">
                <a:solidFill>
                  <a:srgbClr val="FF0000"/>
                </a:solidFill>
              </a:rPr>
            </a:br>
            <a:r>
              <a:rPr lang="ru-RU" b="1" cap="all" dirty="0" smtClean="0"/>
              <a:t/>
            </a:r>
            <a:br>
              <a:rPr lang="ru-RU" b="1" cap="all" dirty="0" smtClean="0"/>
            </a:br>
            <a:r>
              <a:rPr lang="ru-RU" sz="3100" b="1" dirty="0" smtClean="0">
                <a:solidFill>
                  <a:srgbClr val="7030A0"/>
                </a:solidFill>
              </a:rPr>
              <a:t>Календарь сдачи итогового сочинения (изложения) 2018-2019 учебный год </a:t>
            </a:r>
            <a:r>
              <a:rPr lang="ru-RU" dirty="0" smtClean="0">
                <a:solidFill>
                  <a:srgbClr val="7030A0"/>
                </a:solidFill>
              </a:rPr>
              <a:t/>
            </a:r>
            <a:br>
              <a:rPr lang="ru-RU" dirty="0" smtClean="0">
                <a:solidFill>
                  <a:srgbClr val="7030A0"/>
                </a:solidFill>
              </a:rPr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" y="3886200"/>
            <a:ext cx="8305800" cy="1752600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Основной срок:     </a:t>
            </a:r>
            <a:r>
              <a:rPr lang="ru-RU" b="1" dirty="0" smtClean="0">
                <a:solidFill>
                  <a:srgbClr val="FF0000"/>
                </a:solidFill>
              </a:rPr>
              <a:t>05.12.2018 (10:00 час.)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Место проведения итогового сочинения: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МАОУ «Лицей №78 им. А.С.Пушкина»</a:t>
            </a:r>
            <a:r>
              <a:rPr lang="ru-RU" dirty="0" smtClean="0">
                <a:solidFill>
                  <a:srgbClr val="7030A0"/>
                </a:solidFill>
              </a:rPr>
              <a:t/>
            </a:r>
            <a:br>
              <a:rPr lang="ru-RU" dirty="0" smtClean="0">
                <a:solidFill>
                  <a:srgbClr val="7030A0"/>
                </a:solidFill>
              </a:rPr>
            </a:b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1026" name="Picture 2" descr="Z:\ГИА\ГИА 2019\Итоговое сочинение 2018-19\Итоговое сочинение (изложение) _ Официальный информационный портал единого государственного экзамена (ЕГЭ 2017)_files\2019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52400"/>
            <a:ext cx="1543265" cy="905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914400"/>
            <a:ext cx="8458200" cy="5791200"/>
          </a:xfrm>
        </p:spPr>
        <p:txBody>
          <a:bodyPr>
            <a:normAutofit lnSpcReduction="10000"/>
          </a:bodyPr>
          <a:lstStyle/>
          <a:p>
            <a:r>
              <a:rPr lang="ru-RU" sz="2400" dirty="0" smtClean="0">
                <a:solidFill>
                  <a:srgbClr val="7030A0"/>
                </a:solidFill>
              </a:rPr>
              <a:t>(06.02.2019 , 08.05.2019)</a:t>
            </a:r>
          </a:p>
          <a:p>
            <a:pPr algn="l">
              <a:buFont typeface="Wingdings" pitchFamily="2" charset="2"/>
              <a:buChar char="ü"/>
            </a:pPr>
            <a:r>
              <a:rPr lang="ru-RU" sz="2600" dirty="0" smtClean="0">
                <a:solidFill>
                  <a:srgbClr val="7030A0"/>
                </a:solidFill>
              </a:rPr>
              <a:t>обучающиеся, получившие </a:t>
            </a:r>
            <a:r>
              <a:rPr lang="ru-RU" sz="2600" dirty="0" smtClean="0">
                <a:solidFill>
                  <a:srgbClr val="FF0000"/>
                </a:solidFill>
              </a:rPr>
              <a:t>«незачет»;</a:t>
            </a:r>
          </a:p>
          <a:p>
            <a:pPr algn="l"/>
            <a:endParaRPr lang="ru-RU" sz="2600" dirty="0" smtClean="0">
              <a:solidFill>
                <a:srgbClr val="7030A0"/>
              </a:solidFill>
            </a:endParaRPr>
          </a:p>
          <a:p>
            <a:pPr algn="l">
              <a:buFont typeface="Wingdings" pitchFamily="2" charset="2"/>
              <a:buChar char="ü"/>
            </a:pPr>
            <a:r>
              <a:rPr lang="ru-RU" sz="2600" dirty="0" smtClean="0">
                <a:solidFill>
                  <a:srgbClr val="7030A0"/>
                </a:solidFill>
              </a:rPr>
              <a:t>обучающиеся и другие категории участников итогового сочинения (изложения), </a:t>
            </a:r>
            <a:r>
              <a:rPr lang="ru-RU" sz="2600" dirty="0" smtClean="0">
                <a:solidFill>
                  <a:srgbClr val="FF0000"/>
                </a:solidFill>
              </a:rPr>
              <a:t>не явившиеся на итоговое сочинение (изложение) по уважительным причинам (болезнь или иные обстоятельства), подтвержденным документально;</a:t>
            </a:r>
          </a:p>
          <a:p>
            <a:pPr algn="l"/>
            <a:endParaRPr lang="ru-RU" sz="2600" dirty="0" smtClean="0">
              <a:solidFill>
                <a:srgbClr val="7030A0"/>
              </a:solidFill>
            </a:endParaRPr>
          </a:p>
          <a:p>
            <a:pPr algn="l">
              <a:buFont typeface="Wingdings" pitchFamily="2" charset="2"/>
              <a:buChar char="ü"/>
            </a:pPr>
            <a:r>
              <a:rPr lang="ru-RU" sz="2600" dirty="0" smtClean="0">
                <a:solidFill>
                  <a:srgbClr val="7030A0"/>
                </a:solidFill>
              </a:rPr>
              <a:t>обучающиеся и другие категории участников итогового сочинения (изложения), </a:t>
            </a:r>
            <a:r>
              <a:rPr lang="ru-RU" sz="2600" dirty="0" smtClean="0">
                <a:solidFill>
                  <a:srgbClr val="FF0000"/>
                </a:solidFill>
              </a:rPr>
              <a:t>не завершившие написание итогового сочинения (изложения) по уважительным причинам (болезнь или иные обстоятельства), подтвержденным документально.</a:t>
            </a:r>
          </a:p>
          <a:p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1026" name="Picture 2" descr="Z:\ГИА\ГИА 2019\Итоговое сочинение 2018-19\Итоговое сочинение (изложение) _ Официальный информационный портал единого государственного экзамена (ЕГЭ 2017)_files\2019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52400"/>
            <a:ext cx="1543265" cy="905001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133600" y="304800"/>
            <a:ext cx="6705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u="sng" dirty="0" smtClean="0">
                <a:solidFill>
                  <a:srgbClr val="7030A0"/>
                </a:solidFill>
              </a:rPr>
              <a:t>Вправе участвовать в дополнительные сроки:</a:t>
            </a:r>
            <a:endParaRPr lang="ru-RU" sz="2400" b="1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Рисунок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33400" y="3581400"/>
            <a:ext cx="2066926" cy="2030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Рисунок 1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26644" y="4938713"/>
            <a:ext cx="1896666" cy="167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Рисунок 1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72137" y="5056189"/>
            <a:ext cx="2091929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Рисунок 13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45016" y="2716215"/>
            <a:ext cx="1290638" cy="16271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Рисунок 12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21994" y="3192463"/>
            <a:ext cx="1793081" cy="158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Рисунок 11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689622" y="2765426"/>
            <a:ext cx="1108472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2" name="Прямоугольник 1"/>
          <p:cNvSpPr>
            <a:spLocks noChangeArrowheads="1"/>
          </p:cNvSpPr>
          <p:nvPr/>
        </p:nvSpPr>
        <p:spPr bwMode="auto">
          <a:xfrm>
            <a:off x="1719263" y="282575"/>
            <a:ext cx="5988844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49263" algn="ctr" eaLnBrk="1" hangingPunct="1"/>
            <a:r>
              <a:rPr lang="ru-RU" altLang="ru-RU" sz="2800" b="1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Подготовка к проведению итогового сочинения (изложения)</a:t>
            </a:r>
            <a:endParaRPr lang="ru-RU" altLang="ru-RU" sz="2000">
              <a:solidFill>
                <a:srgbClr val="C00000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2292" name="TextBox 2"/>
          <p:cNvSpPr txBox="1">
            <a:spLocks noChangeArrowheads="1"/>
          </p:cNvSpPr>
          <p:nvPr/>
        </p:nvSpPr>
        <p:spPr bwMode="auto">
          <a:xfrm>
            <a:off x="1007269" y="1374775"/>
            <a:ext cx="7853363" cy="1661993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just" eaLnBrk="1" hangingPunct="1">
              <a:buFontTx/>
              <a:buChar char="-"/>
              <a:defRPr/>
            </a:pPr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Подготовить кабинеты из расчета 15 человек в 1 аудитории; изложение и сочинение проводится в отдельных кабинетах:</a:t>
            </a:r>
          </a:p>
          <a:p>
            <a:pPr marL="0" indent="0" eaLnBrk="1" hangingPunct="1">
              <a:defRPr/>
            </a:pPr>
            <a:endParaRPr lang="ru-RU" altLang="ru-RU" dirty="0" smtClean="0"/>
          </a:p>
        </p:txBody>
      </p:sp>
      <p:sp>
        <p:nvSpPr>
          <p:cNvPr id="16394" name="TextBox 1"/>
          <p:cNvSpPr txBox="1">
            <a:spLocks noChangeArrowheads="1"/>
          </p:cNvSpPr>
          <p:nvPr/>
        </p:nvSpPr>
        <p:spPr bwMode="auto">
          <a:xfrm>
            <a:off x="0" y="1143000"/>
            <a:ext cx="902494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часы</a:t>
            </a:r>
          </a:p>
        </p:txBody>
      </p:sp>
      <p:sp>
        <p:nvSpPr>
          <p:cNvPr id="16395" name="TextBox 4"/>
          <p:cNvSpPr txBox="1">
            <a:spLocks noChangeArrowheads="1"/>
          </p:cNvSpPr>
          <p:nvPr/>
        </p:nvSpPr>
        <p:spPr bwMode="auto">
          <a:xfrm>
            <a:off x="1524000" y="4180344"/>
            <a:ext cx="2041922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Видеонаблюдение + табличка с информацией о ведении видеонаблюдения</a:t>
            </a:r>
          </a:p>
        </p:txBody>
      </p:sp>
      <p:sp>
        <p:nvSpPr>
          <p:cNvPr id="16396" name="TextBox 5"/>
          <p:cNvSpPr txBox="1">
            <a:spLocks noChangeArrowheads="1"/>
          </p:cNvSpPr>
          <p:nvPr/>
        </p:nvSpPr>
        <p:spPr bwMode="auto">
          <a:xfrm>
            <a:off x="5562600" y="2438400"/>
            <a:ext cx="1703784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Оформление доски</a:t>
            </a:r>
          </a:p>
        </p:txBody>
      </p:sp>
      <p:sp>
        <p:nvSpPr>
          <p:cNvPr id="16397" name="TextBox 6"/>
          <p:cNvSpPr txBox="1">
            <a:spLocks noChangeArrowheads="1"/>
          </p:cNvSpPr>
          <p:nvPr/>
        </p:nvSpPr>
        <p:spPr bwMode="auto">
          <a:xfrm>
            <a:off x="7212806" y="4919008"/>
            <a:ext cx="1931194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Парты, стулья по одному в шахматном порядке</a:t>
            </a:r>
          </a:p>
        </p:txBody>
      </p:sp>
      <p:sp>
        <p:nvSpPr>
          <p:cNvPr id="16398" name="TextBox 7"/>
          <p:cNvSpPr txBox="1">
            <a:spLocks noChangeArrowheads="1"/>
          </p:cNvSpPr>
          <p:nvPr/>
        </p:nvSpPr>
        <p:spPr bwMode="auto">
          <a:xfrm>
            <a:off x="3910012" y="5775325"/>
            <a:ext cx="1625204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Инструкции, отчетные формы</a:t>
            </a:r>
          </a:p>
        </p:txBody>
      </p:sp>
      <p:sp>
        <p:nvSpPr>
          <p:cNvPr id="16399" name="TextBox 8"/>
          <p:cNvSpPr txBox="1">
            <a:spLocks noChangeArrowheads="1"/>
          </p:cNvSpPr>
          <p:nvPr/>
        </p:nvSpPr>
        <p:spPr bwMode="auto">
          <a:xfrm>
            <a:off x="3514725" y="2755901"/>
            <a:ext cx="141922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черновики</a:t>
            </a:r>
          </a:p>
        </p:txBody>
      </p:sp>
      <p:sp>
        <p:nvSpPr>
          <p:cNvPr id="16400" name="TextBox 9"/>
          <p:cNvSpPr txBox="1">
            <a:spLocks noChangeArrowheads="1"/>
          </p:cNvSpPr>
          <p:nvPr/>
        </p:nvSpPr>
        <p:spPr bwMode="auto">
          <a:xfrm>
            <a:off x="6511529" y="3903663"/>
            <a:ext cx="208478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Орфографические словари</a:t>
            </a:r>
          </a:p>
        </p:txBody>
      </p:sp>
      <p:pic>
        <p:nvPicPr>
          <p:cNvPr id="16401" name="Рисунок 2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0" y="1828800"/>
            <a:ext cx="1160860" cy="155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02" name="Рисунок 10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" y="5476875"/>
            <a:ext cx="1032272" cy="137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" descr="Z:\ГИА\ГИА 2019\Итоговое сочинение 2018-19\Итоговое сочинение (изложение) _ Официальный информационный портал единого государственного экзамена (ЕГЭ 2017)_files\2019.pn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0" y="0"/>
            <a:ext cx="1543265" cy="905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36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897563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ru-RU" dirty="0" smtClean="0">
              <a:solidFill>
                <a:srgbClr val="7030A0"/>
              </a:solidFill>
            </a:endParaRPr>
          </a:p>
          <a:p>
            <a:pPr algn="ctr">
              <a:buNone/>
            </a:pPr>
            <a:r>
              <a:rPr lang="ru-RU" dirty="0" smtClean="0">
                <a:solidFill>
                  <a:srgbClr val="7030A0"/>
                </a:solidFill>
              </a:rPr>
              <a:t>Итоговое сочинение может учитываться </a:t>
            </a:r>
          </a:p>
          <a:p>
            <a:pPr algn="ctr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при приёме абитуриентов в вуз</a:t>
            </a:r>
            <a:r>
              <a:rPr lang="ru-RU" dirty="0" smtClean="0">
                <a:solidFill>
                  <a:srgbClr val="FF0000"/>
                </a:solidFill>
              </a:rPr>
              <a:t>. </a:t>
            </a:r>
          </a:p>
          <a:p>
            <a:pPr algn="ctr">
              <a:buNone/>
            </a:pPr>
            <a:r>
              <a:rPr lang="ru-RU" dirty="0" smtClean="0">
                <a:solidFill>
                  <a:srgbClr val="7030A0"/>
                </a:solidFill>
              </a:rPr>
              <a:t>В этом случае </a:t>
            </a:r>
            <a:r>
              <a:rPr lang="ru-RU" u="sng" dirty="0" smtClean="0">
                <a:solidFill>
                  <a:srgbClr val="FF0000"/>
                </a:solidFill>
              </a:rPr>
              <a:t>вузы сами </a:t>
            </a:r>
            <a:r>
              <a:rPr lang="ru-RU" dirty="0" smtClean="0">
                <a:solidFill>
                  <a:srgbClr val="FF0000"/>
                </a:solidFill>
              </a:rPr>
              <a:t>оценят сочинение в баллах. </a:t>
            </a:r>
          </a:p>
          <a:p>
            <a:pPr algn="ctr">
              <a:buNone/>
            </a:pPr>
            <a:r>
              <a:rPr lang="ru-RU" dirty="0" smtClean="0">
                <a:solidFill>
                  <a:srgbClr val="7030A0"/>
                </a:solidFill>
              </a:rPr>
              <a:t>Максимально можно получить </a:t>
            </a:r>
            <a:r>
              <a:rPr lang="ru-RU" b="1" dirty="0" smtClean="0">
                <a:solidFill>
                  <a:srgbClr val="FF0000"/>
                </a:solidFill>
              </a:rPr>
              <a:t>10 баллов</a:t>
            </a:r>
            <a:r>
              <a:rPr lang="ru-RU" dirty="0" smtClean="0">
                <a:solidFill>
                  <a:srgbClr val="7030A0"/>
                </a:solidFill>
              </a:rPr>
              <a:t>, которые прибавятся к баллам ЕГЭ. 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4" name="Picture 2" descr="http://gi-wom.ru/wp-content/uploads/2017/12/6924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3886200"/>
            <a:ext cx="3384376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Z:\ГИА\ГИА 2019\Итоговое сочинение 2018-19\Итоговое сочинение (изложение) _ Официальный информационный портал единого государственного экзамена (ЕГЭ 2017)_files\2019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543265" cy="9050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13791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9600" y="9906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sz="3100" b="1" u="sng" dirty="0" smtClean="0">
                <a:solidFill>
                  <a:srgbClr val="FF0000"/>
                </a:solidFill>
              </a:rPr>
              <a:t>ПОРЯДОК ПОДАЧИ ЗАЯВЛЕНИЯ НА УЧАСТИЕ В ИТОГОВОМ СОЧИНЕНИИ (ИЗЛОЖЕНИИ) 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2514600"/>
            <a:ext cx="8305800" cy="3200400"/>
          </a:xfrm>
        </p:spPr>
        <p:txBody>
          <a:bodyPr>
            <a:normAutofit fontScale="40000" lnSpcReduction="20000"/>
          </a:bodyPr>
          <a:lstStyle/>
          <a:p>
            <a:r>
              <a:rPr lang="ru-RU" dirty="0" smtClean="0"/>
              <a:t> </a:t>
            </a:r>
            <a:r>
              <a:rPr lang="ru-RU" sz="5800" dirty="0" smtClean="0">
                <a:solidFill>
                  <a:srgbClr val="7030A0"/>
                </a:solidFill>
              </a:rPr>
              <a:t>участники подают </a:t>
            </a:r>
          </a:p>
          <a:p>
            <a:r>
              <a:rPr lang="ru-RU" sz="5800" b="1" u="sng" dirty="0" smtClean="0">
                <a:solidFill>
                  <a:srgbClr val="FF0000"/>
                </a:solidFill>
              </a:rPr>
              <a:t>заявление и согласие </a:t>
            </a:r>
          </a:p>
          <a:p>
            <a:r>
              <a:rPr lang="ru-RU" sz="5800" dirty="0" smtClean="0">
                <a:solidFill>
                  <a:srgbClr val="7030A0"/>
                </a:solidFill>
              </a:rPr>
              <a:t>на обработку персональных данных </a:t>
            </a:r>
          </a:p>
          <a:p>
            <a:r>
              <a:rPr lang="ru-RU" sz="5800" u="sng" dirty="0" smtClean="0">
                <a:solidFill>
                  <a:srgbClr val="FF0000"/>
                </a:solidFill>
              </a:rPr>
              <a:t>не позднее чем </a:t>
            </a:r>
            <a:r>
              <a:rPr lang="ru-RU" sz="5800" b="1" u="sng" dirty="0" smtClean="0">
                <a:solidFill>
                  <a:srgbClr val="FF0000"/>
                </a:solidFill>
              </a:rPr>
              <a:t>за две недели</a:t>
            </a:r>
            <a:r>
              <a:rPr lang="ru-RU" sz="5800" u="sng" dirty="0" smtClean="0">
                <a:solidFill>
                  <a:srgbClr val="FF0000"/>
                </a:solidFill>
              </a:rPr>
              <a:t> до начала проведения </a:t>
            </a:r>
            <a:r>
              <a:rPr lang="ru-RU" sz="5800" dirty="0" smtClean="0">
                <a:solidFill>
                  <a:srgbClr val="FF0000"/>
                </a:solidFill>
              </a:rPr>
              <a:t>итогового сочинения (изложения).</a:t>
            </a:r>
            <a:r>
              <a:rPr lang="ru-RU" sz="5800" dirty="0" smtClean="0"/>
              <a:t> </a:t>
            </a:r>
          </a:p>
          <a:p>
            <a:r>
              <a:rPr lang="ru-RU" sz="5800" b="1" dirty="0" smtClean="0">
                <a:solidFill>
                  <a:srgbClr val="7030A0"/>
                </a:solidFill>
              </a:rPr>
              <a:t>Заявление и согласие подается </a:t>
            </a:r>
          </a:p>
          <a:p>
            <a:r>
              <a:rPr lang="ru-RU" sz="5800" b="1" u="sng" dirty="0" smtClean="0">
                <a:solidFill>
                  <a:srgbClr val="FF0000"/>
                </a:solidFill>
              </a:rPr>
              <a:t>в кабинет 210   с 9.00-до14.00 </a:t>
            </a:r>
          </a:p>
          <a:p>
            <a:r>
              <a:rPr lang="ru-RU" sz="5800" dirty="0" smtClean="0">
                <a:solidFill>
                  <a:srgbClr val="FF0000"/>
                </a:solidFill>
              </a:rPr>
              <a:t>понедельник - пятница</a:t>
            </a:r>
            <a:r>
              <a:rPr lang="ru-RU" sz="5800" dirty="0" smtClean="0"/>
              <a:t/>
            </a:r>
            <a:br>
              <a:rPr lang="ru-RU" sz="5800" dirty="0" smtClean="0"/>
            </a:br>
            <a:endParaRPr lang="ru-RU" sz="5800" dirty="0"/>
          </a:p>
        </p:txBody>
      </p:sp>
      <p:pic>
        <p:nvPicPr>
          <p:cNvPr id="1026" name="Picture 2" descr="Z:\ГИА\ГИА 2019\Итоговое сочинение 2018-19\Итоговое сочинение (изложение) _ Официальный информационный портал единого государственного экзамена (ЕГЭ 2017)_files\2019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52400"/>
            <a:ext cx="1543265" cy="905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9600" y="990600"/>
            <a:ext cx="7772400" cy="1470025"/>
          </a:xfrm>
        </p:spPr>
        <p:txBody>
          <a:bodyPr>
            <a:normAutofit/>
          </a:bodyPr>
          <a:lstStyle/>
          <a:p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19200" y="2971800"/>
            <a:ext cx="6400800" cy="1752600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1026" name="Picture 2" descr="Z:\ГИА\ГИА 2019\Итоговое сочинение 2018-19\Итоговое сочинение (изложение) _ Официальный информационный портал единого государственного экзамена (ЕГЭ 2017)_files\2019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52400"/>
            <a:ext cx="1543265" cy="905001"/>
          </a:xfrm>
          <a:prstGeom prst="rect">
            <a:avLst/>
          </a:prstGeom>
          <a:noFill/>
        </p:spPr>
      </p:pic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2362199" y="0"/>
          <a:ext cx="5715001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Документ" r:id="rId5" imgW="6770145" imgH="10115548" progId="Word.Document.12">
                  <p:embed/>
                </p:oleObj>
              </mc:Choice>
              <mc:Fallback>
                <p:oleObj name="Документ" r:id="rId5" imgW="6770145" imgH="10115548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199" y="0"/>
                        <a:ext cx="5715001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62000" y="990600"/>
            <a:ext cx="7772400" cy="1470025"/>
          </a:xfrm>
        </p:spPr>
        <p:txBody>
          <a:bodyPr>
            <a:normAutofit/>
          </a:bodyPr>
          <a:lstStyle/>
          <a:p>
            <a:r>
              <a:rPr lang="ru-RU" sz="2800" b="1" u="sng" dirty="0" smtClean="0">
                <a:solidFill>
                  <a:srgbClr val="FF0000"/>
                </a:solidFill>
              </a:rPr>
              <a:t>ПРОДОЛЖИТЕЛЬНОСТЬ НАПИСАНИЯ ИТОГОВОГО СОЧИНЕНИЯ (ИЗЛОЖЕНИЯ) </a:t>
            </a:r>
            <a:r>
              <a:rPr lang="ru-RU" sz="2800" u="sng" dirty="0" smtClean="0">
                <a:solidFill>
                  <a:srgbClr val="FF0000"/>
                </a:solidFill>
              </a:rPr>
              <a:t/>
            </a:r>
            <a:br>
              <a:rPr lang="ru-RU" sz="2800" u="sng" dirty="0" smtClean="0">
                <a:solidFill>
                  <a:srgbClr val="FF0000"/>
                </a:solidFill>
              </a:rPr>
            </a:br>
            <a:endParaRPr lang="ru-RU" sz="2800" u="sng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371600"/>
            <a:ext cx="9144000" cy="5181600"/>
          </a:xfrm>
        </p:spPr>
        <p:txBody>
          <a:bodyPr>
            <a:normAutofit/>
          </a:bodyPr>
          <a:lstStyle/>
          <a:p>
            <a:endParaRPr lang="ru-RU" sz="2800" dirty="0" smtClean="0"/>
          </a:p>
          <a:p>
            <a:r>
              <a:rPr lang="ru-RU" sz="2800" dirty="0" smtClean="0"/>
              <a:t> </a:t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>
                <a:solidFill>
                  <a:srgbClr val="7030A0"/>
                </a:solidFill>
              </a:rPr>
              <a:t>Продолжительность выполнения итогового сочинения (изложения) составляет </a:t>
            </a:r>
            <a:r>
              <a:rPr lang="ru-RU" sz="2800" b="1" dirty="0" smtClean="0">
                <a:solidFill>
                  <a:srgbClr val="FF0000"/>
                </a:solidFill>
              </a:rPr>
              <a:t>3 часа 55 минут </a:t>
            </a:r>
            <a:r>
              <a:rPr lang="ru-RU" sz="2800" dirty="0" smtClean="0">
                <a:solidFill>
                  <a:srgbClr val="7030A0"/>
                </a:solidFill>
              </a:rPr>
              <a:t>(235 минут).</a:t>
            </a:r>
          </a:p>
          <a:p>
            <a:r>
              <a:rPr lang="ru-RU" sz="2800" dirty="0" smtClean="0">
                <a:solidFill>
                  <a:srgbClr val="7030A0"/>
                </a:solidFill>
              </a:rPr>
              <a:t> </a:t>
            </a:r>
            <a:br>
              <a:rPr lang="ru-RU" sz="2800" dirty="0" smtClean="0">
                <a:solidFill>
                  <a:srgbClr val="7030A0"/>
                </a:solidFill>
              </a:rPr>
            </a:br>
            <a:r>
              <a:rPr lang="ru-RU" sz="2800" dirty="0" smtClean="0"/>
              <a:t> </a:t>
            </a:r>
            <a:r>
              <a:rPr lang="ru-RU" sz="2800" b="1" dirty="0" smtClean="0">
                <a:solidFill>
                  <a:srgbClr val="FF0000"/>
                </a:solidFill>
              </a:rPr>
              <a:t>Темы сочинений </a:t>
            </a:r>
            <a:r>
              <a:rPr lang="ru-RU" sz="2800" dirty="0" smtClean="0">
                <a:solidFill>
                  <a:srgbClr val="7030A0"/>
                </a:solidFill>
              </a:rPr>
              <a:t>объявят выпускникам в день написания сочинения </a:t>
            </a:r>
            <a:r>
              <a:rPr lang="ru-RU" sz="2800" b="1" dirty="0" smtClean="0">
                <a:solidFill>
                  <a:srgbClr val="FF0000"/>
                </a:solidFill>
              </a:rPr>
              <a:t>в 9.45</a:t>
            </a:r>
            <a:r>
              <a:rPr lang="ru-RU" sz="2800" dirty="0" smtClean="0">
                <a:solidFill>
                  <a:srgbClr val="FF0000"/>
                </a:solidFill>
              </a:rPr>
              <a:t> (за 15 минут до начала работы). </a:t>
            </a:r>
            <a:r>
              <a:rPr lang="ru-RU" sz="2800" dirty="0" smtClean="0">
                <a:solidFill>
                  <a:srgbClr val="7030A0"/>
                </a:solidFill>
              </a:rPr>
              <a:t>В это же время темы будут опубликованы на открытых информационных ресурсах </a:t>
            </a:r>
            <a:r>
              <a:rPr lang="ru-RU" sz="2800" dirty="0" smtClean="0"/>
              <a:t>(</a:t>
            </a:r>
            <a:r>
              <a:rPr lang="ru-RU" sz="2800" dirty="0" err="1" smtClean="0">
                <a:hlinkClick r:id="rId2"/>
              </a:rPr>
              <a:t>ege.edu.ru</a:t>
            </a:r>
            <a:r>
              <a:rPr lang="ru-RU" sz="2800" dirty="0" smtClean="0"/>
              <a:t>, </a:t>
            </a:r>
            <a:r>
              <a:rPr lang="ru-RU" sz="2800" dirty="0" err="1" smtClean="0">
                <a:hlinkClick r:id="rId3"/>
              </a:rPr>
              <a:t>fipi.ru</a:t>
            </a:r>
            <a:r>
              <a:rPr lang="ru-RU" sz="2800" dirty="0" smtClean="0"/>
              <a:t>).</a:t>
            </a:r>
            <a:endParaRPr lang="ru-RU" sz="2800" dirty="0">
              <a:solidFill>
                <a:srgbClr val="7030A0"/>
              </a:solidFill>
            </a:endParaRPr>
          </a:p>
        </p:txBody>
      </p:sp>
      <p:pic>
        <p:nvPicPr>
          <p:cNvPr id="1026" name="Picture 2" descr="Z:\ГИА\ГИА 2019\Итоговое сочинение 2018-19\Итоговое сочинение (изложение) _ Официальный информационный портал единого государственного экзамена (ЕГЭ 2017)_files\2019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152400"/>
            <a:ext cx="1543265" cy="905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Z:\ГИА\ГИА 2019\Итоговое сочинение 2018-19\Итоговое сочинение (изложение) _ Официальный информационный портал единого государственного экзамена (ЕГЭ 2017)_files\2019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52400"/>
            <a:ext cx="1543265" cy="905001"/>
          </a:xfrm>
          <a:prstGeom prst="rect">
            <a:avLst/>
          </a:prstGeom>
          <a:noFill/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260648"/>
            <a:ext cx="8496944" cy="6408712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/>
              <a:t>                  </a:t>
            </a:r>
          </a:p>
          <a:p>
            <a:pPr>
              <a:buNone/>
            </a:pPr>
            <a:r>
              <a:rPr lang="ru-RU" dirty="0" smtClean="0"/>
              <a:t>                      </a:t>
            </a:r>
            <a:r>
              <a:rPr lang="ru-RU" dirty="0" smtClean="0">
                <a:solidFill>
                  <a:srgbClr val="7030A0"/>
                </a:solidFill>
              </a:rPr>
              <a:t>● </a:t>
            </a:r>
            <a:r>
              <a:rPr lang="ru-RU" dirty="0">
                <a:solidFill>
                  <a:srgbClr val="7030A0"/>
                </a:solidFill>
              </a:rPr>
              <a:t> Результатом итогового сочинения </a:t>
            </a:r>
            <a:endParaRPr lang="ru-RU" dirty="0" smtClean="0">
              <a:solidFill>
                <a:srgbClr val="7030A0"/>
              </a:solidFill>
            </a:endParaRPr>
          </a:p>
          <a:p>
            <a:pPr>
              <a:buNone/>
            </a:pPr>
            <a:r>
              <a:rPr lang="ru-RU" dirty="0" smtClean="0">
                <a:solidFill>
                  <a:srgbClr val="7030A0"/>
                </a:solidFill>
              </a:rPr>
              <a:t>    является</a:t>
            </a:r>
            <a:r>
              <a:rPr lang="ru-RU" dirty="0">
                <a:solidFill>
                  <a:srgbClr val="7030A0"/>
                </a:solidFill>
              </a:rPr>
              <a:t> </a:t>
            </a:r>
            <a:r>
              <a:rPr lang="ru-RU" b="1" dirty="0">
                <a:solidFill>
                  <a:srgbClr val="FF0000"/>
                </a:solidFill>
              </a:rPr>
              <a:t>«зачёт»</a:t>
            </a:r>
            <a:r>
              <a:rPr lang="ru-RU" dirty="0">
                <a:solidFill>
                  <a:srgbClr val="FF0000"/>
                </a:solidFill>
              </a:rPr>
              <a:t> или </a:t>
            </a:r>
            <a:r>
              <a:rPr lang="ru-RU" b="1" dirty="0">
                <a:solidFill>
                  <a:srgbClr val="FF0000"/>
                </a:solidFill>
              </a:rPr>
              <a:t>«незачёт»</a:t>
            </a:r>
            <a:r>
              <a:rPr lang="ru-RU" dirty="0">
                <a:solidFill>
                  <a:srgbClr val="FF0000"/>
                </a:solidFill>
              </a:rPr>
              <a:t>. </a:t>
            </a:r>
            <a:endParaRPr lang="ru-RU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ru-RU" dirty="0" smtClean="0">
                <a:solidFill>
                  <a:srgbClr val="FF0000"/>
                </a:solidFill>
              </a:rPr>
              <a:t>    К </a:t>
            </a:r>
            <a:r>
              <a:rPr lang="ru-RU" dirty="0">
                <a:solidFill>
                  <a:srgbClr val="FF0000"/>
                </a:solidFill>
              </a:rPr>
              <a:t>сдаче </a:t>
            </a:r>
            <a:r>
              <a:rPr lang="ru-RU" b="1" u="sng" dirty="0">
                <a:solidFill>
                  <a:srgbClr val="FF0000"/>
                </a:solidFill>
              </a:rPr>
              <a:t>ЕГЭ</a:t>
            </a:r>
            <a:r>
              <a:rPr lang="ru-RU" dirty="0">
                <a:solidFill>
                  <a:srgbClr val="FF0000"/>
                </a:solidFill>
              </a:rPr>
              <a:t> допускаются </a:t>
            </a:r>
            <a:r>
              <a:rPr lang="ru-RU" dirty="0">
                <a:solidFill>
                  <a:srgbClr val="7030A0"/>
                </a:solidFill>
              </a:rPr>
              <a:t>только выпускники, получившие </a:t>
            </a:r>
            <a:r>
              <a:rPr lang="ru-RU" dirty="0">
                <a:solidFill>
                  <a:srgbClr val="FF0000"/>
                </a:solidFill>
              </a:rPr>
              <a:t>«зачёт». </a:t>
            </a:r>
            <a:endParaRPr lang="ru-RU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ru-RU" dirty="0">
                <a:solidFill>
                  <a:srgbClr val="7030A0"/>
                </a:solidFill>
              </a:rPr>
              <a:t/>
            </a:r>
            <a:br>
              <a:rPr lang="ru-RU" dirty="0">
                <a:solidFill>
                  <a:srgbClr val="7030A0"/>
                </a:solidFill>
              </a:rPr>
            </a:br>
            <a:r>
              <a:rPr lang="ru-RU" dirty="0">
                <a:solidFill>
                  <a:srgbClr val="7030A0"/>
                </a:solidFill>
              </a:rPr>
              <a:t>● </a:t>
            </a:r>
            <a:r>
              <a:rPr lang="ru-RU" b="1" dirty="0">
                <a:solidFill>
                  <a:srgbClr val="FF0000"/>
                </a:solidFill>
              </a:rPr>
              <a:t>Рекомендуемый объём сочинения – 350 слов. </a:t>
            </a:r>
            <a:r>
              <a:rPr lang="ru-RU" dirty="0">
                <a:solidFill>
                  <a:srgbClr val="7030A0"/>
                </a:solidFill>
              </a:rPr>
              <a:t>Если в сочинении </a:t>
            </a:r>
            <a:r>
              <a:rPr lang="ru-RU" u="sng" dirty="0">
                <a:solidFill>
                  <a:srgbClr val="7030A0"/>
                </a:solidFill>
              </a:rPr>
              <a:t>менее 250 слов </a:t>
            </a:r>
            <a:r>
              <a:rPr lang="ru-RU" dirty="0">
                <a:solidFill>
                  <a:srgbClr val="7030A0"/>
                </a:solidFill>
              </a:rPr>
              <a:t>(в подсчёт включаются все слова, в том числе служебные), то ставится </a:t>
            </a:r>
            <a:r>
              <a:rPr lang="ru-RU" dirty="0" smtClean="0">
                <a:solidFill>
                  <a:srgbClr val="7030A0"/>
                </a:solidFill>
              </a:rPr>
              <a:t>«</a:t>
            </a:r>
            <a:r>
              <a:rPr lang="ru-RU" u="sng" dirty="0" smtClean="0">
                <a:solidFill>
                  <a:srgbClr val="7030A0"/>
                </a:solidFill>
              </a:rPr>
              <a:t>незачёт».</a:t>
            </a:r>
            <a:r>
              <a:rPr lang="ru-RU" dirty="0">
                <a:solidFill>
                  <a:srgbClr val="7030A0"/>
                </a:solidFill>
              </a:rPr>
              <a:t> </a:t>
            </a:r>
            <a:endParaRPr lang="ru-RU" dirty="0" smtClean="0">
              <a:solidFill>
                <a:srgbClr val="7030A0"/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rgbClr val="7030A0"/>
                </a:solidFill>
              </a:rPr>
              <a:t>    Максимальное </a:t>
            </a:r>
            <a:r>
              <a:rPr lang="ru-RU" b="1" dirty="0">
                <a:solidFill>
                  <a:srgbClr val="7030A0"/>
                </a:solidFill>
              </a:rPr>
              <a:t>количество слов не устанавливается</a:t>
            </a:r>
            <a:r>
              <a:rPr lang="ru-RU" dirty="0">
                <a:solidFill>
                  <a:srgbClr val="7030A0"/>
                </a:solidFill>
              </a:rPr>
              <a:t>. </a:t>
            </a:r>
            <a:br>
              <a:rPr lang="ru-RU" dirty="0">
                <a:solidFill>
                  <a:srgbClr val="7030A0"/>
                </a:solidFill>
              </a:rPr>
            </a:br>
            <a:r>
              <a:rPr lang="ru-RU" dirty="0">
                <a:solidFill>
                  <a:srgbClr val="7030A0"/>
                </a:solidFill>
              </a:rPr>
              <a:t/>
            </a:r>
            <a:br>
              <a:rPr lang="ru-RU" dirty="0">
                <a:solidFill>
                  <a:srgbClr val="7030A0"/>
                </a:solidFill>
              </a:rPr>
            </a:br>
            <a:r>
              <a:rPr lang="ru-RU" dirty="0">
                <a:solidFill>
                  <a:srgbClr val="7030A0"/>
                </a:solidFill>
              </a:rPr>
              <a:t>● Выпускнику разрешается пользоваться </a:t>
            </a:r>
            <a:r>
              <a:rPr lang="ru-RU" b="1" dirty="0">
                <a:solidFill>
                  <a:srgbClr val="FF0000"/>
                </a:solidFill>
              </a:rPr>
              <a:t>орфографическим словарём</a:t>
            </a:r>
            <a:r>
              <a:rPr lang="ru-RU" dirty="0">
                <a:solidFill>
                  <a:srgbClr val="FF0000"/>
                </a:solidFill>
              </a:rPr>
              <a:t>, который выдадут в аудитории. </a:t>
            </a:r>
            <a:br>
              <a:rPr lang="ru-RU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986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57400" y="152399"/>
            <a:ext cx="6400800" cy="914401"/>
          </a:xfrm>
        </p:spPr>
        <p:txBody>
          <a:bodyPr>
            <a:normAutofit/>
          </a:bodyPr>
          <a:lstStyle/>
          <a:p>
            <a:r>
              <a:rPr lang="ru-RU" sz="2800" b="1" u="sng" dirty="0" smtClean="0">
                <a:solidFill>
                  <a:srgbClr val="FF0000"/>
                </a:solidFill>
              </a:rPr>
              <a:t>ТРЕБОВАНИЯ К СОЧИНЕНИЮ: </a:t>
            </a:r>
            <a:endParaRPr lang="ru-RU" sz="2800" u="sng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" y="990600"/>
            <a:ext cx="8915400" cy="6248400"/>
          </a:xfrm>
        </p:spPr>
        <p:txBody>
          <a:bodyPr>
            <a:normAutofit fontScale="85000" lnSpcReduction="20000"/>
          </a:bodyPr>
          <a:lstStyle/>
          <a:p>
            <a:pPr algn="l"/>
            <a:endParaRPr lang="ru-RU" sz="2200" b="1" dirty="0" smtClean="0">
              <a:solidFill>
                <a:srgbClr val="7030A0"/>
              </a:solidFill>
            </a:endParaRPr>
          </a:p>
          <a:p>
            <a:pPr algn="l"/>
            <a:r>
              <a:rPr lang="ru-RU" sz="2200" b="1" dirty="0" smtClean="0">
                <a:solidFill>
                  <a:srgbClr val="7030A0"/>
                </a:solidFill>
              </a:rPr>
              <a:t>ТРЕБОВАНИЕ № 1. </a:t>
            </a:r>
            <a:r>
              <a:rPr lang="ru-RU" sz="2200" b="1" u="sng" dirty="0" smtClean="0">
                <a:solidFill>
                  <a:srgbClr val="7030A0"/>
                </a:solidFill>
              </a:rPr>
              <a:t>«ОБЪЕМ ИТОГОВОГО СОЧИНЕНИЯ (ИЗЛОЖЕНИЯ)» </a:t>
            </a:r>
          </a:p>
          <a:p>
            <a:pPr algn="l">
              <a:buFont typeface="Arial" pitchFamily="34" charset="0"/>
              <a:buChar char="•"/>
            </a:pPr>
            <a:r>
              <a:rPr lang="ru-RU" sz="2400" b="1" dirty="0" smtClean="0">
                <a:solidFill>
                  <a:srgbClr val="7030A0"/>
                </a:solidFill>
              </a:rPr>
              <a:t>Рекомендуемое количество слов </a:t>
            </a:r>
            <a:r>
              <a:rPr lang="ru-RU" sz="2400" b="1" dirty="0" smtClean="0">
                <a:solidFill>
                  <a:srgbClr val="FF0000"/>
                </a:solidFill>
              </a:rPr>
              <a:t>– от 350. </a:t>
            </a:r>
          </a:p>
          <a:p>
            <a:pPr algn="l">
              <a:buFont typeface="Arial" pitchFamily="34" charset="0"/>
              <a:buChar char="•"/>
            </a:pPr>
            <a:r>
              <a:rPr lang="ru-RU" sz="2400" b="1" dirty="0" smtClean="0">
                <a:solidFill>
                  <a:srgbClr val="FF0000"/>
                </a:solidFill>
              </a:rPr>
              <a:t>Если в сочинении менее 250 слов </a:t>
            </a:r>
            <a:r>
              <a:rPr lang="ru-RU" sz="2400" b="1" dirty="0" smtClean="0">
                <a:solidFill>
                  <a:srgbClr val="7030A0"/>
                </a:solidFill>
              </a:rPr>
              <a:t>(в подсчёт включаются все слова, в том числе и служебные),</a:t>
            </a:r>
            <a:r>
              <a:rPr lang="ru-RU" sz="2400" b="1" dirty="0" smtClean="0">
                <a:solidFill>
                  <a:srgbClr val="FF0000"/>
                </a:solidFill>
              </a:rPr>
              <a:t> то выставляется «незачет» за невыполнение требования № 1 и «незачет» за работу в целом </a:t>
            </a:r>
            <a:r>
              <a:rPr lang="ru-RU" sz="2400" b="1" dirty="0" smtClean="0">
                <a:solidFill>
                  <a:srgbClr val="7030A0"/>
                </a:solidFill>
              </a:rPr>
              <a:t>(такое сочинение не проверяется по критериям оценивания). </a:t>
            </a:r>
          </a:p>
          <a:p>
            <a:pPr algn="l"/>
            <a:endParaRPr lang="ru-RU" sz="2200" dirty="0" smtClean="0">
              <a:solidFill>
                <a:srgbClr val="7030A0"/>
              </a:solidFill>
            </a:endParaRPr>
          </a:p>
          <a:p>
            <a:pPr algn="l"/>
            <a:r>
              <a:rPr lang="ru-RU" sz="2200" b="1" dirty="0" smtClean="0">
                <a:solidFill>
                  <a:srgbClr val="7030A0"/>
                </a:solidFill>
              </a:rPr>
              <a:t>ТРЕБОВАНИЕ № 2. </a:t>
            </a:r>
            <a:r>
              <a:rPr lang="ru-RU" sz="2200" b="1" u="sng" dirty="0" smtClean="0">
                <a:solidFill>
                  <a:srgbClr val="7030A0"/>
                </a:solidFill>
              </a:rPr>
              <a:t>«САМОСТОЯТЕЛЬНОСТЬ НАПИСАНИЯ ИТОГОВОГО СОЧИНЕНИЯ (ИЗЛОЖЕНИЯ)» </a:t>
            </a:r>
          </a:p>
          <a:p>
            <a:pPr algn="l">
              <a:buFont typeface="Arial" pitchFamily="34" charset="0"/>
              <a:buChar char="•"/>
            </a:pPr>
            <a:r>
              <a:rPr lang="ru-RU" sz="2000" dirty="0" smtClean="0">
                <a:solidFill>
                  <a:srgbClr val="7030A0"/>
                </a:solidFill>
              </a:rPr>
              <a:t> </a:t>
            </a:r>
            <a:r>
              <a:rPr lang="ru-RU" sz="2400" b="1" dirty="0" smtClean="0">
                <a:solidFill>
                  <a:srgbClr val="7030A0"/>
                </a:solidFill>
              </a:rPr>
              <a:t>Итоговое сочинение выполняется</a:t>
            </a:r>
            <a:r>
              <a:rPr lang="ru-RU" sz="2400" b="1" dirty="0" smtClean="0">
                <a:solidFill>
                  <a:srgbClr val="FF0000"/>
                </a:solidFill>
              </a:rPr>
              <a:t> самостоятельно.</a:t>
            </a:r>
          </a:p>
          <a:p>
            <a:pPr algn="l"/>
            <a:r>
              <a:rPr lang="ru-RU" sz="2400" b="1" dirty="0" smtClean="0">
                <a:solidFill>
                  <a:srgbClr val="FF0000"/>
                </a:solidFill>
              </a:rPr>
              <a:t> </a:t>
            </a:r>
          </a:p>
          <a:p>
            <a:pPr algn="l">
              <a:buFont typeface="Arial" pitchFamily="34" charset="0"/>
              <a:buChar char="•"/>
            </a:pPr>
            <a:r>
              <a:rPr lang="ru-RU" sz="2400" b="1" dirty="0" smtClean="0">
                <a:solidFill>
                  <a:srgbClr val="FF0000"/>
                </a:solidFill>
              </a:rPr>
              <a:t>Не допускается списывание </a:t>
            </a:r>
            <a:r>
              <a:rPr lang="ru-RU" sz="2400" b="1" dirty="0" smtClean="0">
                <a:solidFill>
                  <a:srgbClr val="7030A0"/>
                </a:solidFill>
              </a:rPr>
              <a:t>из какого-либо источника</a:t>
            </a:r>
            <a:r>
              <a:rPr lang="ru-RU" sz="2400" b="1" dirty="0" smtClean="0">
                <a:solidFill>
                  <a:srgbClr val="FF0000"/>
                </a:solidFill>
              </a:rPr>
              <a:t> или воспроизведение по памяти чужого текста </a:t>
            </a:r>
            <a:r>
              <a:rPr lang="ru-RU" sz="2400" b="1" dirty="0" smtClean="0">
                <a:solidFill>
                  <a:srgbClr val="7030A0"/>
                </a:solidFill>
              </a:rPr>
              <a:t>(работа другого участника, текст, опубликованный в бумажном и (или) электронном виде, и др.). </a:t>
            </a:r>
          </a:p>
          <a:p>
            <a:pPr algn="l">
              <a:buFont typeface="Arial" pitchFamily="34" charset="0"/>
              <a:buChar char="•"/>
            </a:pPr>
            <a:r>
              <a:rPr lang="ru-RU" sz="2400" b="1" dirty="0" smtClean="0">
                <a:solidFill>
                  <a:srgbClr val="FF0000"/>
                </a:solidFill>
              </a:rPr>
              <a:t> Допускается прямое или косвенное цитирование с обязательной ссылкой </a:t>
            </a:r>
            <a:r>
              <a:rPr lang="ru-RU" sz="2400" b="1" dirty="0" smtClean="0">
                <a:solidFill>
                  <a:srgbClr val="7030A0"/>
                </a:solidFill>
              </a:rPr>
              <a:t>на источник (ссылка дается в свободной форме). Объем цитирования не должен превышать объем собственного текста участника. </a:t>
            </a:r>
          </a:p>
          <a:p>
            <a:pPr algn="l">
              <a:buFont typeface="Arial" pitchFamily="34" charset="0"/>
              <a:buChar char="•"/>
            </a:pP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 smtClean="0">
                <a:solidFill>
                  <a:srgbClr val="7030A0"/>
                </a:solidFill>
              </a:rPr>
              <a:t>Если сочинение признано несамостоятельным, то выставляется </a:t>
            </a:r>
            <a:r>
              <a:rPr lang="ru-RU" sz="2400" b="1" dirty="0" smtClean="0">
                <a:solidFill>
                  <a:srgbClr val="FF0000"/>
                </a:solidFill>
              </a:rPr>
              <a:t>«незачет» за невыполнение требования № 2 и «незачет» за работу в целом </a:t>
            </a:r>
            <a:r>
              <a:rPr lang="ru-RU" sz="2400" b="1" dirty="0" smtClean="0">
                <a:solidFill>
                  <a:srgbClr val="7030A0"/>
                </a:solidFill>
              </a:rPr>
              <a:t>(такое сочинение не проверяется по критериям оценивания). </a:t>
            </a:r>
            <a:r>
              <a:rPr lang="ru-RU" sz="2400" b="1" dirty="0" smtClean="0">
                <a:solidFill>
                  <a:srgbClr val="FF0000"/>
                </a:solidFill>
              </a:rPr>
              <a:t/>
            </a:r>
            <a:br>
              <a:rPr lang="ru-RU" sz="2400" b="1" dirty="0" smtClean="0">
                <a:solidFill>
                  <a:srgbClr val="FF0000"/>
                </a:solidFill>
              </a:rPr>
            </a:br>
            <a:endParaRPr lang="ru-RU" sz="2200" b="1" dirty="0" smtClean="0">
              <a:solidFill>
                <a:srgbClr val="FF0000"/>
              </a:solidFill>
            </a:endParaRPr>
          </a:p>
        </p:txBody>
      </p:sp>
      <p:pic>
        <p:nvPicPr>
          <p:cNvPr id="1026" name="Picture 2" descr="Z:\ГИА\ГИА 2019\Итоговое сочинение 2018-19\Итоговое сочинение (изложение) _ Официальный информационный портал единого государственного экзамена (ЕГЭ 2017)_files\2019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52400"/>
            <a:ext cx="1543265" cy="905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52600" y="304800"/>
            <a:ext cx="7772400" cy="628650"/>
          </a:xfrm>
        </p:spPr>
        <p:txBody>
          <a:bodyPr>
            <a:normAutofit fontScale="90000"/>
          </a:bodyPr>
          <a:lstStyle/>
          <a:p>
            <a:r>
              <a:rPr lang="ru-RU" sz="3100" b="1" u="sng" dirty="0" smtClean="0">
                <a:solidFill>
                  <a:srgbClr val="FF0000"/>
                </a:solidFill>
              </a:rPr>
              <a:t>Критерии оценивания итогового сочинения</a:t>
            </a:r>
            <a:r>
              <a:rPr lang="ru-RU" dirty="0" smtClean="0"/>
              <a:t> 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" y="990600"/>
            <a:ext cx="8991600" cy="5715000"/>
          </a:xfrm>
        </p:spPr>
        <p:txBody>
          <a:bodyPr>
            <a:normAutofit/>
          </a:bodyPr>
          <a:lstStyle/>
          <a:p>
            <a:pPr algn="l" fontAlgn="t"/>
            <a:r>
              <a:rPr lang="ru-RU" sz="2400" b="1" dirty="0" smtClean="0">
                <a:solidFill>
                  <a:srgbClr val="7030A0"/>
                </a:solidFill>
              </a:rPr>
              <a:t>1. Соответствие теме</a:t>
            </a:r>
          </a:p>
          <a:p>
            <a:pPr algn="l" fontAlgn="t"/>
            <a:r>
              <a:rPr lang="ru-RU" sz="2400" b="1" dirty="0" smtClean="0">
                <a:solidFill>
                  <a:srgbClr val="7030A0"/>
                </a:solidFill>
              </a:rPr>
              <a:t>2. Аргументация. Привлечение литературного материала</a:t>
            </a:r>
          </a:p>
          <a:p>
            <a:pPr algn="l" fontAlgn="t"/>
            <a:r>
              <a:rPr lang="ru-RU" sz="2400" b="1" dirty="0" smtClean="0">
                <a:solidFill>
                  <a:srgbClr val="7030A0"/>
                </a:solidFill>
              </a:rPr>
              <a:t>3. Композиция и логика рассуждения</a:t>
            </a:r>
          </a:p>
          <a:p>
            <a:pPr algn="l" fontAlgn="t"/>
            <a:r>
              <a:rPr lang="ru-RU" sz="2400" b="1" dirty="0" smtClean="0">
                <a:solidFill>
                  <a:srgbClr val="7030A0"/>
                </a:solidFill>
              </a:rPr>
              <a:t>4. Качество письменной речи</a:t>
            </a:r>
          </a:p>
          <a:p>
            <a:pPr algn="l" fontAlgn="t"/>
            <a:r>
              <a:rPr lang="ru-RU" sz="2400" b="1" dirty="0" smtClean="0">
                <a:solidFill>
                  <a:srgbClr val="7030A0"/>
                </a:solidFill>
              </a:rPr>
              <a:t>5. Грамотность </a:t>
            </a:r>
          </a:p>
          <a:p>
            <a:pPr algn="l" fontAlgn="t"/>
            <a:endParaRPr lang="ru-RU" sz="2400" b="1" dirty="0" smtClean="0">
              <a:solidFill>
                <a:srgbClr val="7030A0"/>
              </a:solidFill>
            </a:endParaRPr>
          </a:p>
          <a:p>
            <a:pPr algn="l" fontAlgn="t"/>
            <a:r>
              <a:rPr lang="ru-RU" sz="2400" dirty="0" smtClean="0">
                <a:solidFill>
                  <a:srgbClr val="7030A0"/>
                </a:solidFill>
              </a:rPr>
              <a:t>Для получения оценки </a:t>
            </a:r>
            <a:r>
              <a:rPr lang="ru-RU" sz="2400" b="1" dirty="0" smtClean="0">
                <a:solidFill>
                  <a:srgbClr val="FF0000"/>
                </a:solidFill>
              </a:rPr>
              <a:t>«зачет» </a:t>
            </a:r>
            <a:r>
              <a:rPr lang="ru-RU" sz="2400" b="1" dirty="0" smtClean="0">
                <a:solidFill>
                  <a:srgbClr val="7030A0"/>
                </a:solidFill>
              </a:rPr>
              <a:t>необходимо иметь положительный результат по трем критериям:</a:t>
            </a:r>
            <a:r>
              <a:rPr lang="ru-RU" sz="2400" dirty="0" smtClean="0">
                <a:solidFill>
                  <a:srgbClr val="FF0000"/>
                </a:solidFill>
              </a:rPr>
              <a:t> </a:t>
            </a:r>
          </a:p>
          <a:p>
            <a:pPr algn="l" fontAlgn="t"/>
            <a:r>
              <a:rPr lang="ru-RU" sz="2400" b="1" dirty="0" smtClean="0">
                <a:solidFill>
                  <a:srgbClr val="FF0000"/>
                </a:solidFill>
              </a:rPr>
              <a:t>по критериям № 1 и № 2 – в обязательном порядке, </a:t>
            </a:r>
          </a:p>
          <a:p>
            <a:pPr algn="l" fontAlgn="t"/>
            <a:r>
              <a:rPr lang="ru-RU" sz="2400" b="1" dirty="0" smtClean="0">
                <a:solidFill>
                  <a:srgbClr val="FF0000"/>
                </a:solidFill>
              </a:rPr>
              <a:t>а также «зачет» по одному из других критериев. </a:t>
            </a:r>
          </a:p>
          <a:p>
            <a:pPr algn="l" fontAlgn="t"/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b="1" dirty="0" smtClean="0">
              <a:solidFill>
                <a:srgbClr val="FF0000"/>
              </a:solidFill>
            </a:endParaRPr>
          </a:p>
        </p:txBody>
      </p:sp>
      <p:pic>
        <p:nvPicPr>
          <p:cNvPr id="1026" name="Picture 2" descr="Z:\ГИА\ГИА 2019\Итоговое сочинение 2018-19\Итоговое сочинение (изложение) _ Официальный информационный портал единого государственного экзамена (ЕГЭ 2017)_files\2019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52400"/>
            <a:ext cx="1543265" cy="905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Z:\ГИА\ГИА 2019\Итоговое сочинение 2018-19\Итоговое сочинение (изложение) _ Официальный информационный портал единого государственного экзамена (ЕГЭ 2017)_files\2019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52400"/>
            <a:ext cx="1543265" cy="905001"/>
          </a:xfrm>
          <a:prstGeom prst="rect">
            <a:avLst/>
          </a:prstGeom>
          <a:noFill/>
        </p:spPr>
      </p:pic>
      <p:pic>
        <p:nvPicPr>
          <p:cNvPr id="5" name="Рисунок 4"/>
          <p:cNvPicPr/>
          <p:nvPr/>
        </p:nvPicPr>
        <p:blipFill>
          <a:blip r:embed="rId3"/>
          <a:stretch>
            <a:fillRect/>
          </a:stretch>
        </p:blipFill>
        <p:spPr>
          <a:xfrm>
            <a:off x="2438400" y="0"/>
            <a:ext cx="542925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838200"/>
            <a:ext cx="8915400" cy="571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Z:\ГИА\ГИА 2019\Итоговое сочинение 2018-19\Итоговое сочинение (изложение) _ Официальный информационный портал единого государственного экзамена (ЕГЭ 2017)_files\2019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52400"/>
            <a:ext cx="1543265" cy="905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Z:\ГИА\ГИА 2019\Итоговое сочинение 2018-19\Итоговое сочинение (изложение) _ Официальный информационный портал единого государственного экзамена (ЕГЭ 2017)_files\2019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52400"/>
            <a:ext cx="1543265" cy="905001"/>
          </a:xfrm>
          <a:prstGeom prst="rect">
            <a:avLst/>
          </a:prstGeom>
          <a:noFill/>
        </p:spPr>
      </p:pic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066800"/>
            <a:ext cx="8686800" cy="4953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Z:\ГИА\ГИА 2019\Итоговое сочинение 2018-19\Итоговое сочинение (изложение) _ Официальный информационный портал единого государственного экзамена (ЕГЭ 2017)_files\2019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52400"/>
            <a:ext cx="1543265" cy="905001"/>
          </a:xfrm>
          <a:prstGeom prst="rect">
            <a:avLst/>
          </a:prstGeom>
          <a:noFill/>
        </p:spPr>
      </p:pic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990600"/>
            <a:ext cx="8610600" cy="5714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/>
          <p:nvPr/>
        </p:nvPicPr>
        <p:blipFill>
          <a:blip r:embed="rId2"/>
          <a:stretch>
            <a:fillRect/>
          </a:stretch>
        </p:blipFill>
        <p:spPr>
          <a:xfrm>
            <a:off x="2590800" y="0"/>
            <a:ext cx="5495925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4800" y="2971800"/>
            <a:ext cx="8610600" cy="17526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</a:rPr>
              <a:t>В случае использования двустороннего бланка записи при недостатке места для ответов на лицевой стороне бланка записи участник </a:t>
            </a:r>
            <a:r>
              <a:rPr lang="ru-RU" sz="2400" b="1" dirty="0" smtClean="0">
                <a:solidFill>
                  <a:srgbClr val="FF0000"/>
                </a:solidFill>
              </a:rPr>
              <a:t>может продолжить записи на оборотной стороне бланка (рис. 6), сделав внизу лицевой стороны запись </a:t>
            </a:r>
            <a:r>
              <a:rPr lang="ru-RU" sz="2400" b="1" u="sng" dirty="0" smtClean="0">
                <a:solidFill>
                  <a:srgbClr val="FF0000"/>
                </a:solidFill>
              </a:rPr>
              <a:t>«смотри на обороте</a:t>
            </a:r>
            <a:r>
              <a:rPr lang="ru-RU" sz="2400" u="sng" dirty="0" smtClean="0"/>
              <a:t>». </a:t>
            </a:r>
            <a:endParaRPr lang="ru-RU" sz="2400" u="sng" dirty="0"/>
          </a:p>
        </p:txBody>
      </p:sp>
      <p:pic>
        <p:nvPicPr>
          <p:cNvPr id="1026" name="Picture 2" descr="Z:\ГИА\ГИА 2019\Итоговое сочинение 2018-19\Итоговое сочинение (изложение) _ Официальный информационный портал единого государственного экзамена (ЕГЭ 2017)_files\2019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52400"/>
            <a:ext cx="1543265" cy="905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/>
          <p:nvPr/>
        </p:nvPicPr>
        <p:blipFill>
          <a:blip r:embed="rId2"/>
          <a:stretch>
            <a:fillRect/>
          </a:stretch>
        </p:blipFill>
        <p:spPr>
          <a:xfrm>
            <a:off x="2362200" y="0"/>
            <a:ext cx="54864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" y="1371600"/>
            <a:ext cx="8686800" cy="4267200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При недостатке места для ответов на основном бланке </a:t>
            </a:r>
            <a:r>
              <a:rPr lang="ru-RU" b="1" dirty="0" smtClean="0">
                <a:solidFill>
                  <a:srgbClr val="7030A0"/>
                </a:solidFill>
              </a:rPr>
              <a:t>записи участник может продолжить записи </a:t>
            </a:r>
            <a:r>
              <a:rPr lang="ru-RU" b="1" dirty="0" smtClean="0">
                <a:solidFill>
                  <a:srgbClr val="FF0000"/>
                </a:solidFill>
              </a:rPr>
              <a:t>на дополнительном бланке записи, </a:t>
            </a:r>
            <a:r>
              <a:rPr lang="ru-RU" b="1" dirty="0" smtClean="0">
                <a:solidFill>
                  <a:srgbClr val="7030A0"/>
                </a:solidFill>
              </a:rPr>
              <a:t>когда на основном бланке записи не осталось места.</a:t>
            </a:r>
          </a:p>
          <a:p>
            <a:endParaRPr lang="ru-RU" b="1" dirty="0" smtClean="0">
              <a:solidFill>
                <a:srgbClr val="7030A0"/>
              </a:solidFill>
            </a:endParaRPr>
          </a:p>
          <a:p>
            <a:endParaRPr lang="ru-RU" b="1" dirty="0" smtClean="0">
              <a:solidFill>
                <a:srgbClr val="7030A0"/>
              </a:solidFill>
            </a:endParaRPr>
          </a:p>
          <a:p>
            <a:r>
              <a:rPr lang="ru-RU" b="1" dirty="0" smtClean="0">
                <a:solidFill>
                  <a:srgbClr val="7030A0"/>
                </a:solidFill>
              </a:rPr>
              <a:t> </a:t>
            </a:r>
            <a:r>
              <a:rPr lang="ru-RU" b="1" dirty="0" smtClean="0">
                <a:solidFill>
                  <a:srgbClr val="FF0000"/>
                </a:solidFill>
              </a:rPr>
              <a:t>В случае заполнения дополнительного бланка</a:t>
            </a:r>
            <a:r>
              <a:rPr lang="ru-RU" b="1" dirty="0" smtClean="0">
                <a:solidFill>
                  <a:srgbClr val="7030A0"/>
                </a:solidFill>
              </a:rPr>
              <a:t> записи </a:t>
            </a:r>
            <a:r>
              <a:rPr lang="ru-RU" b="1" dirty="0" smtClean="0">
                <a:solidFill>
                  <a:srgbClr val="FF0000"/>
                </a:solidFill>
              </a:rPr>
              <a:t>при незаполненном основном</a:t>
            </a:r>
            <a:r>
              <a:rPr lang="ru-RU" b="1" dirty="0" smtClean="0">
                <a:solidFill>
                  <a:srgbClr val="7030A0"/>
                </a:solidFill>
              </a:rPr>
              <a:t> бланке записи, сочинение, написанное в дополнительный бланк записи, оцениваться не будет.</a:t>
            </a:r>
          </a:p>
          <a:p>
            <a:endParaRPr lang="ru-RU" b="1" dirty="0" smtClean="0">
              <a:solidFill>
                <a:srgbClr val="7030A0"/>
              </a:solidFill>
            </a:endParaRPr>
          </a:p>
          <a:p>
            <a:endParaRPr lang="ru-RU" b="1" dirty="0" smtClean="0">
              <a:solidFill>
                <a:srgbClr val="7030A0"/>
              </a:solidFill>
            </a:endParaRPr>
          </a:p>
          <a:p>
            <a:r>
              <a:rPr lang="ru-RU" b="1" dirty="0" smtClean="0">
                <a:solidFill>
                  <a:srgbClr val="FF0000"/>
                </a:solidFill>
              </a:rPr>
              <a:t>Дополнительный бланк записи выдается членом комиссии образовательной организации по требованию участника в случае нехватки места.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Z:\ГИА\ГИА 2019\Итоговое сочинение 2018-19\Итоговое сочинение (изложение) _ Официальный информационный портал единого государственного экзамена (ЕГЭ 2017)_files\2019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52400"/>
            <a:ext cx="1543265" cy="905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066801"/>
            <a:ext cx="7772400" cy="1371599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Порядок информирования о результатах итогового сочинения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" y="2362200"/>
            <a:ext cx="8610600" cy="4191000"/>
          </a:xfrm>
        </p:spPr>
        <p:txBody>
          <a:bodyPr>
            <a:normAutofit/>
          </a:bodyPr>
          <a:lstStyle/>
          <a:p>
            <a:pPr algn="l"/>
            <a:r>
              <a:rPr lang="ru-RU" sz="2400" dirty="0" smtClean="0"/>
              <a:t>1. </a:t>
            </a:r>
            <a:r>
              <a:rPr lang="ru-RU" sz="2400" dirty="0" smtClean="0">
                <a:solidFill>
                  <a:srgbClr val="7030A0"/>
                </a:solidFill>
              </a:rPr>
              <a:t>Результаты итогового сочинения  поступят в МАОУ «Лицей №78 им. А.С. Пушкина» не позднее 7 календарных дней после </a:t>
            </a:r>
            <a:r>
              <a:rPr lang="ru-RU" sz="2400" smtClean="0">
                <a:solidFill>
                  <a:srgbClr val="7030A0"/>
                </a:solidFill>
              </a:rPr>
              <a:t>даты проведения.</a:t>
            </a:r>
            <a:endParaRPr lang="ru-RU" sz="2400" dirty="0" smtClean="0">
              <a:solidFill>
                <a:srgbClr val="7030A0"/>
              </a:solidFill>
            </a:endParaRPr>
          </a:p>
          <a:p>
            <a:pPr algn="l"/>
            <a:endParaRPr lang="ru-RU" sz="2400" dirty="0" smtClean="0">
              <a:solidFill>
                <a:srgbClr val="7030A0"/>
              </a:solidFill>
            </a:endParaRPr>
          </a:p>
          <a:p>
            <a:pPr algn="l"/>
            <a:r>
              <a:rPr lang="ru-RU" sz="2400" dirty="0" smtClean="0">
                <a:solidFill>
                  <a:srgbClr val="7030A0"/>
                </a:solidFill>
              </a:rPr>
              <a:t>2. Более подробную информацию можно получить по телефонам: 52-79-90; 52-19-87.</a:t>
            </a:r>
            <a:endParaRPr lang="ru-RU" sz="2400" dirty="0">
              <a:solidFill>
                <a:srgbClr val="7030A0"/>
              </a:solidFill>
            </a:endParaRPr>
          </a:p>
        </p:txBody>
      </p:sp>
      <p:pic>
        <p:nvPicPr>
          <p:cNvPr id="1026" name="Picture 2" descr="Z:\ГИА\ГИА 2019\Итоговое сочинение 2018-19\Итоговое сочинение (изложение) _ Официальный информационный портал единого государственного экзамена (ЕГЭ 2017)_files\2019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52400"/>
            <a:ext cx="1543265" cy="905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Z:\ГИА\ГИА 2019\Итоговое сочинение 2018-19\Итоговое сочинение (изложение) _ Официальный информационный портал единого государственного экзамена (ЕГЭ 2017)_files\2019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52400"/>
            <a:ext cx="1543265" cy="905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</TotalTime>
  <Words>417</Words>
  <Application>Microsoft Office PowerPoint</Application>
  <PresentationFormat>Экран (4:3)</PresentationFormat>
  <Paragraphs>85</Paragraphs>
  <Slides>20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7" baseType="lpstr">
      <vt:lpstr>Arial</vt:lpstr>
      <vt:lpstr>Calibri</vt:lpstr>
      <vt:lpstr>Corbel</vt:lpstr>
      <vt:lpstr>Times New Roman</vt:lpstr>
      <vt:lpstr>Wingdings</vt:lpstr>
      <vt:lpstr>Office Theme</vt:lpstr>
      <vt:lpstr>Документ</vt:lpstr>
      <vt:lpstr>Итоговое сочинение (2018-2019 учебный год)</vt:lpstr>
      <vt:lpstr>Презентация PowerPoint</vt:lpstr>
      <vt:lpstr>       ИТОГОВОЕ   СОЧИНЕНИЕ (ИЗЛОЖЕНИЕ)  Календарь сдачи итогового сочинения (изложения) 2018-2019 учебный год          </vt:lpstr>
      <vt:lpstr>Презентация PowerPoint</vt:lpstr>
      <vt:lpstr>Презентация PowerPoint</vt:lpstr>
      <vt:lpstr>Презентация PowerPoint</vt:lpstr>
      <vt:lpstr>ПОРЯДОК ПОДАЧИ ЗАЯВЛЕНИЯ НА УЧАСТИЕ В ИТОГОВОМ СОЧИНЕНИИ (ИЗЛОЖЕНИИ)  </vt:lpstr>
      <vt:lpstr>Презентация PowerPoint</vt:lpstr>
      <vt:lpstr>ПРОДОЛЖИТЕЛЬНОСТЬ НАПИСАНИЯ ИТОГОВОГО СОЧИНЕНИЯ (ИЗЛОЖЕНИЯ)  </vt:lpstr>
      <vt:lpstr>Презентация PowerPoint</vt:lpstr>
      <vt:lpstr>ТРЕБОВАНИЯ К СОЧИНЕНИЮ: </vt:lpstr>
      <vt:lpstr>Критерии оценивания итогового сочинения 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Порядок информирования о результатах итогового сочинения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ИТОГОВОЕ СОЧИНЕНИЕ (ИЗЛОЖЕНИЕ)  Календарь сдачи итогового сочинения (изложения) 2018-2019 учебный год</dc:title>
  <dc:creator>Директор</dc:creator>
  <cp:lastModifiedBy>Чурбанова</cp:lastModifiedBy>
  <cp:revision>37</cp:revision>
  <dcterms:created xsi:type="dcterms:W3CDTF">2018-10-29T08:08:18Z</dcterms:created>
  <dcterms:modified xsi:type="dcterms:W3CDTF">2018-11-13T12:49:27Z</dcterms:modified>
</cp:coreProperties>
</file>